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86" r:id="rId4"/>
    <p:sldId id="289" r:id="rId5"/>
    <p:sldId id="290" r:id="rId6"/>
    <p:sldId id="288" r:id="rId7"/>
    <p:sldId id="293" r:id="rId8"/>
    <p:sldId id="297" r:id="rId9"/>
    <p:sldId id="298" r:id="rId10"/>
    <p:sldId id="294" r:id="rId11"/>
    <p:sldId id="291" r:id="rId12"/>
    <p:sldId id="299" r:id="rId13"/>
    <p:sldId id="296" r:id="rId14"/>
    <p:sldId id="295" r:id="rId15"/>
    <p:sldId id="285" r:id="rId16"/>
    <p:sldId id="301" r:id="rId1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8F0"/>
    <a:srgbClr val="095763"/>
    <a:srgbClr val="F59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 showGuides="1">
      <p:cViewPr varScale="1">
        <p:scale>
          <a:sx n="103" d="100"/>
          <a:sy n="103" d="100"/>
        </p:scale>
        <p:origin x="828" y="10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6FB0DE1-D418-4EA9-BDFD-2E5632763663}" type="datetime1">
              <a:rPr lang="fr-FR" smtClean="0"/>
              <a:t>27/06/2024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90BD304-4DB2-4DA8-BE69-274C9984CC7A}" type="datetime1">
              <a:rPr lang="fr-FR" smtClean="0"/>
              <a:t>27/06/2024</a:t>
            </a:fld>
            <a:endParaRPr lang="en-US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8736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5600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688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5129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6903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942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394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904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687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241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3202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8758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363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240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D63498-AA6B-4FA3-8C0C-F047B32E6A28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 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6D2216-24AE-4A93-BEA9-26FD9BE8D8E8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C4311B-E9D3-41DC-B3A4-2DA1CBB5303E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9393B2-D2D1-46F0-81A9-FE2ED5E7F998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90C3F-53CA-4279-A2D5-C68C34A1B7FE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E3742E-AFBE-42DF-91BB-D2D1057FFA79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D3CAEB-0D2D-466C-AFB9-F2937F51F366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92E680-0F8A-43BD-BDFD-C0D03E7F344B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7189FD-F089-49F7-A99B-945C4E0C4AF5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07288E-1786-4A50-AD68-D3D5A2E1F461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’image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A2F46-A3F2-4FAD-B8A1-978F19EF1438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8CE1DC9-D956-40C2-BAC4-4037E3AB19CC}" type="datetime1">
              <a:rPr lang="fr-FR" noProof="0" smtClean="0"/>
              <a:t>27/06/2024</a:t>
            </a:fld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apasso@centrevaldeloire.f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lemence.ouedraogo@ffgym.f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51259"/>
            <a:ext cx="9144000" cy="2191306"/>
          </a:xfr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Formation comptabilité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sz="4000" dirty="0">
                <a:solidFill>
                  <a:schemeClr val="accent4"/>
                </a:solidFill>
              </a:rPr>
              <a:t>Jeudi 27 juin 2024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4" name="Losange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5" name="Losange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1AE7E35-90AE-4E8A-B7A5-9EB315814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35" y="826382"/>
            <a:ext cx="3851705" cy="69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34F9AB-785B-40B5-9F00-218CA6541551}"/>
              </a:ext>
            </a:extLst>
          </p:cNvPr>
          <p:cNvSpPr txBox="1"/>
          <p:nvPr/>
        </p:nvSpPr>
        <p:spPr>
          <a:xfrm>
            <a:off x="1138334" y="1578822"/>
            <a:ext cx="9517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B51CCA3-35F0-4353-BA1F-237B4DC92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442" y="617769"/>
            <a:ext cx="9131558" cy="961053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accent4"/>
                </a:solidFill>
              </a:rPr>
              <a:t>Etablir le budget prévisionnel et le bilan d’une action dans le cadre d’une subvention</a:t>
            </a:r>
            <a:endParaRPr lang="fr-FR" sz="32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1789ED5-1AA6-4068-BC5C-9195F1F965EA}"/>
              </a:ext>
            </a:extLst>
          </p:cNvPr>
          <p:cNvSpPr txBox="1"/>
          <p:nvPr/>
        </p:nvSpPr>
        <p:spPr>
          <a:xfrm>
            <a:off x="1191209" y="1939710"/>
            <a:ext cx="9517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chemeClr val="bg1"/>
                </a:solidFill>
                <a:latin typeface="+mj-lt"/>
              </a:rPr>
              <a:t>Demande de subvention sur un projet ou une action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 :</a:t>
            </a:r>
          </a:p>
          <a:p>
            <a:endParaRPr lang="fr-FR" dirty="0">
              <a:solidFill>
                <a:schemeClr val="bg1"/>
              </a:solidFill>
              <a:latin typeface="+mj-lt"/>
            </a:endParaRPr>
          </a:p>
          <a:p>
            <a:r>
              <a:rPr lang="fr-FR" dirty="0">
                <a:solidFill>
                  <a:schemeClr val="bg1"/>
                </a:solidFill>
                <a:latin typeface="+mj-lt"/>
              </a:rPr>
              <a:t> Indiquer uniquement les charges et les produits qui sont en lien avec le projet.</a:t>
            </a:r>
          </a:p>
          <a:p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3D6883A-863E-4B78-98A2-EE8DCB2B6B70}"/>
              </a:ext>
            </a:extLst>
          </p:cNvPr>
          <p:cNvSpPr txBox="1"/>
          <p:nvPr/>
        </p:nvSpPr>
        <p:spPr>
          <a:xfrm>
            <a:off x="1654628" y="3427170"/>
            <a:ext cx="8882743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tx1"/>
                </a:solidFill>
                <a:latin typeface="+mj-lt"/>
              </a:rPr>
              <a:t>Exemple : vous organisez un stage qui entre dans le projet de subvention.</a:t>
            </a:r>
          </a:p>
          <a:p>
            <a:pPr algn="just"/>
            <a:endParaRPr lang="fr-FR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tx1"/>
                </a:solidFill>
                <a:latin typeface="+mj-lt"/>
              </a:rPr>
              <a:t>Si un salarié travaille sur le projet, indiquez uniquement les heures qu’il passera sur le projet).</a:t>
            </a:r>
          </a:p>
          <a:p>
            <a:pPr algn="just"/>
            <a:endParaRPr lang="fr-FR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tx1"/>
                </a:solidFill>
                <a:latin typeface="+mj-lt"/>
              </a:rPr>
              <a:t>Idem pour toutes les charges (déplacements, fournitures, impression…)</a:t>
            </a:r>
          </a:p>
          <a:p>
            <a:pPr algn="just"/>
            <a:endParaRPr lang="fr-FR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tx1"/>
                </a:solidFill>
                <a:latin typeface="+mj-lt"/>
              </a:rPr>
              <a:t>Si le stage est payant, indiquez le montant que vous recevrez dans les produits.</a:t>
            </a:r>
          </a:p>
          <a:p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9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34F9AB-785B-40B5-9F00-218CA6541551}"/>
              </a:ext>
            </a:extLst>
          </p:cNvPr>
          <p:cNvSpPr txBox="1"/>
          <p:nvPr/>
        </p:nvSpPr>
        <p:spPr>
          <a:xfrm>
            <a:off x="1138334" y="1728112"/>
            <a:ext cx="9517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1C661B-C70D-46A8-8A74-E7AE69F248C8}"/>
              </a:ext>
            </a:extLst>
          </p:cNvPr>
          <p:cNvSpPr txBox="1"/>
          <p:nvPr/>
        </p:nvSpPr>
        <p:spPr>
          <a:xfrm>
            <a:off x="933062" y="650111"/>
            <a:ext cx="101206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chemeClr val="bg1"/>
                </a:solidFill>
                <a:latin typeface="+mj-lt"/>
              </a:rPr>
              <a:t>Attention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 !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bg1"/>
                </a:solidFill>
                <a:latin typeface="+mj-lt"/>
              </a:rPr>
              <a:t>Le montant demandé est souvent soumis à des conditions, bien lire la note de cadrage (exemple : montant minimum accordé).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bg1"/>
                </a:solidFill>
                <a:latin typeface="+mj-lt"/>
              </a:rPr>
              <a:t>Souvent, une subvention ne pourra pas dépasser les 40 % du budget prévisionnel (exemple : votre budget est de 7 500 €      7 500 x 40 % = 3 000 € maximum à demander)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bg1"/>
                </a:solidFill>
                <a:latin typeface="+mj-lt"/>
              </a:rPr>
              <a:t>Ne pas oublier d’indiquer si vous recevez d’autres subventions pour le même projet.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A534F9B0-7C78-4466-AEDD-FAFAC0E4BB5A}"/>
              </a:ext>
            </a:extLst>
          </p:cNvPr>
          <p:cNvSpPr/>
          <p:nvPr/>
        </p:nvSpPr>
        <p:spPr>
          <a:xfrm>
            <a:off x="6302828" y="2401461"/>
            <a:ext cx="209939" cy="13062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009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34F9AB-785B-40B5-9F00-218CA6541551}"/>
              </a:ext>
            </a:extLst>
          </p:cNvPr>
          <p:cNvSpPr txBox="1"/>
          <p:nvPr/>
        </p:nvSpPr>
        <p:spPr>
          <a:xfrm>
            <a:off x="1138334" y="1728112"/>
            <a:ext cx="9517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1C661B-C70D-46A8-8A74-E7AE69F248C8}"/>
              </a:ext>
            </a:extLst>
          </p:cNvPr>
          <p:cNvSpPr txBox="1"/>
          <p:nvPr/>
        </p:nvSpPr>
        <p:spPr>
          <a:xfrm>
            <a:off x="933062" y="650111"/>
            <a:ext cx="10120604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chemeClr val="bg1"/>
                </a:solidFill>
                <a:latin typeface="+mj-lt"/>
              </a:rPr>
              <a:t>Attention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 !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bg1"/>
                </a:solidFill>
                <a:latin typeface="+mj-lt"/>
              </a:rPr>
              <a:t>Vos charges doivent être plus importantes que vos produits avec le montant de la subvention inclus, la différence entre vos charges et vos produits doit être reporté dans le bloc « Ressources propres affectées au projet » (c’est ce qui reste à la charge du club).</a:t>
            </a: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     </a:t>
            </a:r>
            <a:r>
              <a:rPr lang="fr-FR" u="sng" dirty="0">
                <a:solidFill>
                  <a:schemeClr val="bg1"/>
                </a:solidFill>
                <a:latin typeface="+mj-lt"/>
              </a:rPr>
              <a:t>Le budget doit être équilibré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.</a:t>
            </a:r>
            <a:endParaRPr lang="fr-FR" dirty="0">
              <a:solidFill>
                <a:schemeClr val="bg1">
                  <a:lumMod val="95000"/>
                </a:schemeClr>
              </a:solidFill>
              <a:latin typeface="+mj-lt"/>
            </a:endParaRPr>
          </a:p>
          <a:p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bg1"/>
                </a:solidFill>
                <a:latin typeface="+mj-lt"/>
              </a:rPr>
              <a:t>Contributions volontaires en nature 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fr-FR" sz="1050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Calculez le nombre d’heures bénévoles x 18 € que vous reporterez dans les cases « Personnel bénévole » (cpte 864) et « Bénévolat » (cpte 875) </a:t>
            </a:r>
          </a:p>
          <a:p>
            <a:r>
              <a:rPr lang="fr-FR" b="1" i="1" dirty="0">
                <a:solidFill>
                  <a:schemeClr val="bg1"/>
                </a:solidFill>
              </a:rPr>
              <a:t>Attention ce total en produits/charges ne fait pas partie du résultat.</a:t>
            </a: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A534F9B0-7C78-4466-AEDD-FAFAC0E4BB5A}"/>
              </a:ext>
            </a:extLst>
          </p:cNvPr>
          <p:cNvSpPr/>
          <p:nvPr/>
        </p:nvSpPr>
        <p:spPr>
          <a:xfrm>
            <a:off x="6302828" y="2401461"/>
            <a:ext cx="209939" cy="13062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475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34F9AB-785B-40B5-9F00-218CA6541551}"/>
              </a:ext>
            </a:extLst>
          </p:cNvPr>
          <p:cNvSpPr txBox="1"/>
          <p:nvPr/>
        </p:nvSpPr>
        <p:spPr>
          <a:xfrm>
            <a:off x="1138334" y="1728112"/>
            <a:ext cx="9517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1C661B-C70D-46A8-8A74-E7AE69F248C8}"/>
              </a:ext>
            </a:extLst>
          </p:cNvPr>
          <p:cNvSpPr txBox="1"/>
          <p:nvPr/>
        </p:nvSpPr>
        <p:spPr>
          <a:xfrm>
            <a:off x="933062" y="884346"/>
            <a:ext cx="101206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Calcul de l’ETP (Equivalent Temps Plein)</a:t>
            </a:r>
          </a:p>
          <a:p>
            <a:pPr algn="ctr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ctr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fr-FR" dirty="0">
                <a:solidFill>
                  <a:schemeClr val="bg1"/>
                </a:solidFill>
                <a:latin typeface="+mj-lt"/>
              </a:rPr>
              <a:t>Nombre d’heures annuelles du salarié</a:t>
            </a:r>
          </a:p>
          <a:p>
            <a:pPr algn="ctr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fr-FR" dirty="0">
                <a:solidFill>
                  <a:schemeClr val="bg1"/>
                </a:solidFill>
                <a:latin typeface="+mj-lt"/>
              </a:rPr>
              <a:t>Nombre d’heures annuelles d’un salarié à temps plein</a:t>
            </a:r>
          </a:p>
          <a:p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0CA26C3-6CBA-4369-8A69-4813D6C6D9F1}"/>
              </a:ext>
            </a:extLst>
          </p:cNvPr>
          <p:cNvCxnSpPr>
            <a:cxnSpLocks/>
          </p:cNvCxnSpPr>
          <p:nvPr/>
        </p:nvCxnSpPr>
        <p:spPr>
          <a:xfrm>
            <a:off x="3051110" y="2164701"/>
            <a:ext cx="5812971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0F4BE8D0-00C0-4C1E-AA7E-642910FA8CA8}"/>
              </a:ext>
            </a:extLst>
          </p:cNvPr>
          <p:cNvSpPr txBox="1"/>
          <p:nvPr/>
        </p:nvSpPr>
        <p:spPr>
          <a:xfrm>
            <a:off x="1337388" y="3366111"/>
            <a:ext cx="9517224" cy="2716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  <a:latin typeface="+mj-lt"/>
              </a:rPr>
              <a:t>Exemple : </a:t>
            </a:r>
          </a:p>
          <a:p>
            <a:endParaRPr lang="fr-FR" sz="1050" dirty="0">
              <a:solidFill>
                <a:schemeClr val="tx1"/>
              </a:solidFill>
              <a:latin typeface="+mj-lt"/>
            </a:endParaRPr>
          </a:p>
          <a:p>
            <a:r>
              <a:rPr lang="fr-FR" dirty="0">
                <a:solidFill>
                  <a:schemeClr val="tx1"/>
                </a:solidFill>
                <a:latin typeface="+mj-lt"/>
              </a:rPr>
              <a:t>1 salarié à temps plein = 1 </a:t>
            </a:r>
          </a:p>
          <a:p>
            <a:endParaRPr lang="fr-FR" sz="1600" dirty="0">
              <a:solidFill>
                <a:schemeClr val="tx1"/>
              </a:solidFill>
              <a:latin typeface="+mj-lt"/>
            </a:endParaRPr>
          </a:p>
          <a:p>
            <a:r>
              <a:rPr lang="fr-FR" dirty="0">
                <a:solidFill>
                  <a:schemeClr val="tx1"/>
                </a:solidFill>
                <a:latin typeface="+mj-lt"/>
              </a:rPr>
              <a:t>1 salarié à temps partiel qui travaille 960 h dans l’année       960 : 1 820 = 0,53 </a:t>
            </a:r>
          </a:p>
          <a:p>
            <a:r>
              <a:rPr lang="fr-FR" dirty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fr-FR" dirty="0">
                <a:solidFill>
                  <a:schemeClr val="tx1"/>
                </a:solidFill>
                <a:latin typeface="+mj-lt"/>
              </a:rPr>
              <a:t>Pour connaître l’ETP du club, il faut additionner les ETP de chaque salarié.</a:t>
            </a:r>
          </a:p>
          <a:p>
            <a:endParaRPr lang="fr-FR" dirty="0">
              <a:solidFill>
                <a:schemeClr val="tx1"/>
              </a:solidFill>
              <a:latin typeface="+mj-lt"/>
            </a:endParaRPr>
          </a:p>
          <a:p>
            <a:r>
              <a:rPr lang="fr-FR" dirty="0">
                <a:solidFill>
                  <a:schemeClr val="tx1"/>
                </a:solidFill>
                <a:latin typeface="+mj-lt"/>
              </a:rPr>
              <a:t>Dans l’exemple ci-dessus : 1 + 0,53 = 1,53 ETP pour le club.</a:t>
            </a:r>
          </a:p>
          <a:p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E447C636-0AD6-4A67-9266-89D136AB5994}"/>
              </a:ext>
            </a:extLst>
          </p:cNvPr>
          <p:cNvSpPr/>
          <p:nvPr/>
        </p:nvSpPr>
        <p:spPr>
          <a:xfrm>
            <a:off x="7707085" y="4469363"/>
            <a:ext cx="242596" cy="1033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618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34F9AB-785B-40B5-9F00-218CA6541551}"/>
              </a:ext>
            </a:extLst>
          </p:cNvPr>
          <p:cNvSpPr txBox="1"/>
          <p:nvPr/>
        </p:nvSpPr>
        <p:spPr>
          <a:xfrm>
            <a:off x="1138334" y="1728112"/>
            <a:ext cx="9517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1C661B-C70D-46A8-8A74-E7AE69F248C8}"/>
              </a:ext>
            </a:extLst>
          </p:cNvPr>
          <p:cNvSpPr txBox="1"/>
          <p:nvPr/>
        </p:nvSpPr>
        <p:spPr>
          <a:xfrm>
            <a:off x="933062" y="948690"/>
            <a:ext cx="101206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chemeClr val="bg1"/>
                </a:solidFill>
                <a:latin typeface="+mj-lt"/>
              </a:rPr>
              <a:t>Le bilan de la subvention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 :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Reprendre le budget prévisionnel de la demande initiale puis indiquer les montants réels suite à la mise en place de l’action.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Ne pas oublier de mettre la </a:t>
            </a:r>
            <a:r>
              <a:rPr lang="fr-FR" u="sng" dirty="0">
                <a:solidFill>
                  <a:schemeClr val="bg1"/>
                </a:solidFill>
                <a:latin typeface="+mj-lt"/>
              </a:rPr>
              <a:t>subvention obtenue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 dans les produits.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Attention ! Si le montant des produits est plus important que le montant des charges, vous ne recevrez pas la totalité de la subvention prévue. 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Si l’action n’a pas été réalisée, le remboursement de la subvention vous sera demandé si elle vous a déjà été versée.</a:t>
            </a: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11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Losange 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3" name="Losange 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</p:grpSp>
      <p:sp>
        <p:nvSpPr>
          <p:cNvPr id="15" name="Titr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0403"/>
            <a:ext cx="9144000" cy="997196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fr-FR" sz="7200" b="1" dirty="0">
                <a:solidFill>
                  <a:schemeClr val="bg1"/>
                </a:solidFill>
              </a:rPr>
              <a:t>Questions</a:t>
            </a:r>
            <a:endParaRPr lang="fr-FR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0772"/>
            <a:ext cx="9144000" cy="443198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fr-FR" sz="3200" b="1" dirty="0">
                <a:solidFill>
                  <a:schemeClr val="accent4"/>
                </a:solidFill>
              </a:rPr>
              <a:t>Contact :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D16F3FA-E2C2-462B-9C61-CE96DBD39A93}"/>
              </a:ext>
            </a:extLst>
          </p:cNvPr>
          <p:cNvSpPr txBox="1"/>
          <p:nvPr/>
        </p:nvSpPr>
        <p:spPr>
          <a:xfrm>
            <a:off x="1343608" y="1903445"/>
            <a:ext cx="8770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Virginie – </a:t>
            </a:r>
            <a:r>
              <a:rPr lang="fr-FR" sz="2000" dirty="0">
                <a:solidFill>
                  <a:schemeClr val="bg1"/>
                </a:solidFill>
                <a:latin typeface="+mj-lt"/>
              </a:rPr>
              <a:t>Comptabilité</a:t>
            </a:r>
            <a:r>
              <a:rPr lang="fr-FR" sz="2000" b="1" dirty="0">
                <a:solidFill>
                  <a:schemeClr val="bg1"/>
                </a:solidFill>
                <a:latin typeface="+mj-lt"/>
              </a:rPr>
              <a:t>     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06 19 93 55 49    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compta.cr24@orange.fr</a:t>
            </a:r>
          </a:p>
          <a:p>
            <a:endParaRPr lang="fr-FR" sz="2000" b="1" dirty="0">
              <a:solidFill>
                <a:schemeClr val="bg1"/>
              </a:solidFill>
              <a:latin typeface="+mj-lt"/>
            </a:endParaRPr>
          </a:p>
          <a:p>
            <a:endParaRPr lang="fr-FR" sz="2000" b="1" dirty="0">
              <a:solidFill>
                <a:schemeClr val="bg1"/>
              </a:solidFill>
              <a:latin typeface="+mj-lt"/>
            </a:endParaRPr>
          </a:p>
          <a:p>
            <a:endParaRPr lang="fr-FR" sz="2000" b="1" dirty="0">
              <a:solidFill>
                <a:schemeClr val="bg1"/>
              </a:solidFill>
              <a:latin typeface="+mj-lt"/>
            </a:endParaRP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Clémence – </a:t>
            </a:r>
            <a:r>
              <a:rPr lang="fr-FR" sz="2000" dirty="0">
                <a:solidFill>
                  <a:schemeClr val="bg1"/>
                </a:solidFill>
                <a:latin typeface="+mj-lt"/>
              </a:rPr>
              <a:t>Agent de développement     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 06 11 54 09 89   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clemence.ouedraogo@ffgym.fr</a:t>
            </a:r>
          </a:p>
        </p:txBody>
      </p:sp>
    </p:spTree>
    <p:extLst>
      <p:ext uri="{BB962C8B-B14F-4D97-AF65-F5344CB8AC3E}">
        <p14:creationId xmlns:p14="http://schemas.microsoft.com/office/powerpoint/2010/main" val="260147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502" y="1530980"/>
            <a:ext cx="10017968" cy="5612755"/>
          </a:xfr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800" dirty="0">
                <a:solidFill>
                  <a:schemeClr val="bg1"/>
                </a:solidFill>
              </a:rPr>
              <a:t>- Gérer la comptabilité au quotidien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- Etablir un bilan financier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- Etablir le budget prévisionnel de l’association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- Les aides et subventions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- Etablir le budget prévisionnel et le bilan d’une action dans le cadre d’une subvention </a:t>
            </a:r>
            <a:br>
              <a:rPr lang="fr-FR" sz="2800" dirty="0">
                <a:solidFill>
                  <a:schemeClr val="bg1"/>
                </a:solidFill>
              </a:rPr>
            </a:br>
            <a:br>
              <a:rPr lang="fr-FR" sz="2800" dirty="0">
                <a:solidFill>
                  <a:schemeClr val="bg1"/>
                </a:solidFill>
              </a:rPr>
            </a:br>
            <a:endParaRPr lang="fr-FR" sz="5400" dirty="0">
              <a:solidFill>
                <a:schemeClr val="accent4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6833F49-949A-4A4B-AC0D-9C4DDB0896BF}"/>
              </a:ext>
            </a:extLst>
          </p:cNvPr>
          <p:cNvSpPr txBox="1"/>
          <p:nvPr/>
        </p:nvSpPr>
        <p:spPr>
          <a:xfrm>
            <a:off x="880187" y="423750"/>
            <a:ext cx="5673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4"/>
                </a:solidFill>
                <a:latin typeface="+mj-lt"/>
              </a:rPr>
              <a:t>Thèmes :</a:t>
            </a:r>
            <a:endParaRPr lang="fr-F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74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073" y="760303"/>
            <a:ext cx="10017968" cy="644728"/>
          </a:xfr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ct val="150000"/>
              </a:lnSpc>
            </a:pPr>
            <a:r>
              <a:rPr lang="fr-FR" sz="3200" b="1" dirty="0">
                <a:solidFill>
                  <a:schemeClr val="accent4"/>
                </a:solidFill>
              </a:rPr>
              <a:t>Gérer la comptabilité au quotidien 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D34F9AB-785B-40B5-9F00-218CA6541551}"/>
              </a:ext>
            </a:extLst>
          </p:cNvPr>
          <p:cNvSpPr txBox="1"/>
          <p:nvPr/>
        </p:nvSpPr>
        <p:spPr>
          <a:xfrm>
            <a:off x="1166326" y="2127379"/>
            <a:ext cx="95172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bg1"/>
                </a:solidFill>
                <a:latin typeface="+mj-lt"/>
              </a:rPr>
              <a:t>Plan comptable associatif à adapter à votre club. </a:t>
            </a:r>
          </a:p>
          <a:p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bg1"/>
                </a:solidFill>
                <a:latin typeface="+mj-lt"/>
              </a:rPr>
              <a:t>Rapprochements bancaires (permet de vérifier la compta et d’identifier les incohérences entre la saisie comptable et le relevé bancaire) </a:t>
            </a:r>
          </a:p>
          <a:p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bg1"/>
                </a:solidFill>
                <a:latin typeface="+mj-lt"/>
              </a:rPr>
              <a:t>Amortissements des biens (exemple : gros matériel de gymnastique – 3 ans, PC – 3 ans, véhicule -5 ans…)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  <a:sym typeface="Wingdings" panose="05000000000000000000" pitchFamily="2" charset="2"/>
              </a:rPr>
              <a:t> 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Logiciels : Macompta.fr, </a:t>
            </a:r>
            <a:r>
              <a:rPr lang="fr-FR" dirty="0" err="1">
                <a:solidFill>
                  <a:schemeClr val="bg1"/>
                </a:solidFill>
                <a:latin typeface="+mj-lt"/>
              </a:rPr>
              <a:t>Basicompta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…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7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808" y="709106"/>
            <a:ext cx="10017968" cy="644728"/>
          </a:xfr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ct val="150000"/>
              </a:lnSpc>
            </a:pPr>
            <a:r>
              <a:rPr lang="fr-FR" sz="3200" b="1" dirty="0">
                <a:solidFill>
                  <a:schemeClr val="accent4"/>
                </a:solidFill>
              </a:rPr>
              <a:t>Etablir un bilan financier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D34F9AB-785B-40B5-9F00-218CA6541551}"/>
              </a:ext>
            </a:extLst>
          </p:cNvPr>
          <p:cNvSpPr txBox="1"/>
          <p:nvPr/>
        </p:nvSpPr>
        <p:spPr>
          <a:xfrm>
            <a:off x="1192763" y="1696305"/>
            <a:ext cx="980647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Le compte de résultat (charges et produits) permet de connaître le résultat de votre exercice (excédentaire ou déficitaire).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Le bilan est une photographie du patrimoine de votre club (Valeur du matériel, trésorerie, dettes en cours…). </a:t>
            </a:r>
          </a:p>
          <a:p>
            <a:pPr algn="just"/>
            <a:r>
              <a:rPr lang="fr-FR" sz="1600" i="1" dirty="0">
                <a:solidFill>
                  <a:schemeClr val="bg1"/>
                </a:solidFill>
                <a:latin typeface="+mj-lt"/>
              </a:rPr>
              <a:t>Pas d’obligation pour les associations percevant moins de 153 000 € de subventions.</a:t>
            </a:r>
            <a:endParaRPr lang="fr-FR" i="1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Avant d’établir le compte de résultat, vous devez être sûr de bien avoir saisi toutes les opérations comptables qui concernent l’exercice (Ex : du 01/09/N au 31/08/N+1 ou du 01/01 au 31/12/N).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i="1" dirty="0">
                <a:solidFill>
                  <a:srgbClr val="FFFF00"/>
                </a:solidFill>
                <a:latin typeface="+mj-lt"/>
              </a:rPr>
              <a:t>Attention de ne pas inclure dans votre compta, les dépenses ou les recettes qui concernent l’exercice suivant.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Si vous possédez un logiciel de comptabilité, le bilan et le compte de résultat peuvent être générés directement à condition d’utiliser les bons numéros de comptes.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62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D34F9AB-785B-40B5-9F00-218CA6541551}"/>
              </a:ext>
            </a:extLst>
          </p:cNvPr>
          <p:cNvSpPr txBox="1"/>
          <p:nvPr/>
        </p:nvSpPr>
        <p:spPr>
          <a:xfrm>
            <a:off x="1138333" y="1937118"/>
            <a:ext cx="997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+mj-lt"/>
              </a:rPr>
              <a:t>Conseil : Tableau sur 3 colonnes permet de construire son prévisionnel plus facilement.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B51CCA3-35F0-4353-BA1F-237B4DC92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8510"/>
            <a:ext cx="9131558" cy="781082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accent4"/>
                </a:solidFill>
              </a:rPr>
              <a:t>Etablir le budget prévisionnel de l’association</a:t>
            </a:r>
            <a:endParaRPr lang="fr-FR" sz="32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C906EAD-EF2B-46CE-AEE9-F5AE61962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5200"/>
              </p:ext>
            </p:extLst>
          </p:nvPr>
        </p:nvGraphicFramePr>
        <p:xfrm>
          <a:off x="1786293" y="2594500"/>
          <a:ext cx="8127999" cy="365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451348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93438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90692460"/>
                    </a:ext>
                  </a:extLst>
                </a:gridCol>
              </a:tblGrid>
              <a:tr h="222759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+mj-lt"/>
                        </a:rPr>
                        <a:t>Budget prévisionnel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+mj-lt"/>
                        </a:rPr>
                        <a:t>Réalisé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+mj-lt"/>
                        </a:rPr>
                        <a:t>Prévisionnel N+1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40630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2199FA37-7731-441F-AA88-C49006E43297}"/>
              </a:ext>
            </a:extLst>
          </p:cNvPr>
          <p:cNvSpPr txBox="1"/>
          <p:nvPr/>
        </p:nvSpPr>
        <p:spPr>
          <a:xfrm>
            <a:off x="970384" y="3334152"/>
            <a:ext cx="101423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Le budget qui sera voté en AG ou envoyé aux instances ne comportera que la colonne Prévisionnel N+1.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Projection sur l’année suivante : prévoir les dépenses et les recettes par poste, soit identiques à l’année en cours, soit en augmentation ou en baisse en fonction de vos projets et de l’évolution de votre club.</a:t>
            </a:r>
          </a:p>
          <a:p>
            <a:pPr algn="just"/>
            <a:endParaRPr lang="fr-FR" dirty="0">
              <a:solidFill>
                <a:schemeClr val="bg1"/>
              </a:solidFill>
              <a:latin typeface="+mj-lt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+mj-lt"/>
              </a:rPr>
              <a:t>Utiliser un modèle type </a:t>
            </a:r>
            <a:r>
              <a:rPr lang="fr-FR" dirty="0" err="1">
                <a:solidFill>
                  <a:schemeClr val="bg1"/>
                </a:solidFill>
                <a:latin typeface="+mj-lt"/>
              </a:rPr>
              <a:t>Cerfa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, plus simple pour le report du budget lors des demandes de subvention.</a:t>
            </a: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6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808" y="709106"/>
            <a:ext cx="10017968" cy="564129"/>
          </a:xfrm>
        </p:spPr>
        <p:txBody>
          <a:bodyPr wrap="square" lIns="0" tIns="0" rIns="0" bIns="0" rtlCol="0" anchor="t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fr-FR" sz="2800" b="1" dirty="0">
                <a:solidFill>
                  <a:schemeClr val="bg1"/>
                </a:solidFill>
              </a:rPr>
              <a:t>Calcul de l’amortissement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D34F9AB-785B-40B5-9F00-218CA6541551}"/>
              </a:ext>
            </a:extLst>
          </p:cNvPr>
          <p:cNvSpPr txBox="1"/>
          <p:nvPr/>
        </p:nvSpPr>
        <p:spPr>
          <a:xfrm>
            <a:off x="1138334" y="1728112"/>
            <a:ext cx="9517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+mj-lt"/>
              </a:rPr>
              <a:t>Exemple : achat d’une table de saut à 3 300 € le 20 avril 2024</a:t>
            </a:r>
          </a:p>
          <a:p>
            <a:r>
              <a:rPr lang="fr-FR" dirty="0">
                <a:solidFill>
                  <a:schemeClr val="bg1"/>
                </a:solidFill>
                <a:latin typeface="+mj-lt"/>
              </a:rPr>
              <a:t>Amortissement sur 3 ans </a:t>
            </a:r>
            <a:r>
              <a:rPr lang="fr-FR" dirty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 3 300/3</a:t>
            </a:r>
          </a:p>
          <a:p>
            <a:r>
              <a:rPr lang="fr-FR" dirty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Comptabilité en année sportive (01/09 au 31/08)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8068869-56F4-4D1A-95DB-2A040087C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020667"/>
              </p:ext>
            </p:extLst>
          </p:nvPr>
        </p:nvGraphicFramePr>
        <p:xfrm>
          <a:off x="1138334" y="3088437"/>
          <a:ext cx="8612156" cy="21234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28186">
                  <a:extLst>
                    <a:ext uri="{9D8B030D-6E8A-4147-A177-3AD203B41FA5}">
                      <a16:colId xmlns:a16="http://schemas.microsoft.com/office/drawing/2014/main" val="2350258055"/>
                    </a:ext>
                  </a:extLst>
                </a:gridCol>
                <a:gridCol w="3277892">
                  <a:extLst>
                    <a:ext uri="{9D8B030D-6E8A-4147-A177-3AD203B41FA5}">
                      <a16:colId xmlns:a16="http://schemas.microsoft.com/office/drawing/2014/main" val="1535048525"/>
                    </a:ext>
                  </a:extLst>
                </a:gridCol>
                <a:gridCol w="2485882">
                  <a:extLst>
                    <a:ext uri="{9D8B030D-6E8A-4147-A177-3AD203B41FA5}">
                      <a16:colId xmlns:a16="http://schemas.microsoft.com/office/drawing/2014/main" val="1332454323"/>
                    </a:ext>
                  </a:extLst>
                </a:gridCol>
                <a:gridCol w="1820196">
                  <a:extLst>
                    <a:ext uri="{9D8B030D-6E8A-4147-A177-3AD203B41FA5}">
                      <a16:colId xmlns:a16="http://schemas.microsoft.com/office/drawing/2014/main" val="103612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Détail du calcul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Dotation de l’année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Reste à amortir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41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(3 300 / 3) x 130 / 360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>
                          <a:latin typeface="+mj-lt"/>
                        </a:rPr>
                        <a:t>397,22 €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+mj-lt"/>
                        </a:rPr>
                        <a:t>2 902,78 €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717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3 300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>
                          <a:latin typeface="+mj-lt"/>
                        </a:rPr>
                        <a:t>1 100,00 €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+mj-lt"/>
                        </a:rPr>
                        <a:t>1 802,78 €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942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3 300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>
                          <a:latin typeface="+mj-lt"/>
                        </a:rPr>
                        <a:t>1 100,00 €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+mj-lt"/>
                        </a:rPr>
                        <a:t>702,78 €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72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+mj-lt"/>
                        </a:rPr>
                        <a:t>(3 300 / 3) x 230 / 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>
                          <a:latin typeface="+mj-lt"/>
                        </a:rPr>
                        <a:t>702,78 €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+mj-lt"/>
                        </a:rPr>
                        <a:t>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13849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702C8B97-A089-4A3C-A462-02056F263971}"/>
              </a:ext>
            </a:extLst>
          </p:cNvPr>
          <p:cNvSpPr txBox="1"/>
          <p:nvPr/>
        </p:nvSpPr>
        <p:spPr>
          <a:xfrm>
            <a:off x="5007429" y="5583652"/>
            <a:ext cx="5192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Montant à saisir en charge sur l’année compta</a:t>
            </a:r>
            <a:r>
              <a:rPr lang="fr-FR" sz="1400" b="1" dirty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ble</a:t>
            </a:r>
            <a:r>
              <a:rPr lang="fr-FR" sz="3600" b="1" dirty="0">
                <a:solidFill>
                  <a:schemeClr val="bg1"/>
                </a:solidFill>
                <a:latin typeface="+mj-lt"/>
                <a:sym typeface="Wingdings" panose="05000000000000000000" pitchFamily="2" charset="2"/>
              </a:rPr>
              <a:t> </a:t>
            </a:r>
            <a:endParaRPr lang="fr-FR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7D62AAED-FFBA-41A5-BCB2-D31DE0920C7B}"/>
              </a:ext>
            </a:extLst>
          </p:cNvPr>
          <p:cNvSpPr/>
          <p:nvPr/>
        </p:nvSpPr>
        <p:spPr>
          <a:xfrm>
            <a:off x="7174463" y="5284710"/>
            <a:ext cx="429208" cy="455283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328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B51CCA3-35F0-4353-BA1F-237B4DC92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0221" y="571857"/>
            <a:ext cx="9131558" cy="781082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accent4"/>
                </a:solidFill>
              </a:rPr>
              <a:t>Les aides et subventions</a:t>
            </a:r>
            <a:endParaRPr lang="fr-FR" sz="3200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92C9968-FFDE-499D-AF7D-80E783568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28387"/>
              </p:ext>
            </p:extLst>
          </p:nvPr>
        </p:nvGraphicFramePr>
        <p:xfrm>
          <a:off x="270934" y="1752836"/>
          <a:ext cx="11650132" cy="4413046"/>
        </p:xfrm>
        <a:graphic>
          <a:graphicData uri="http://schemas.openxmlformats.org/drawingml/2006/table">
            <a:tbl>
              <a:tblPr/>
              <a:tblGrid>
                <a:gridCol w="1413934">
                  <a:extLst>
                    <a:ext uri="{9D8B030D-6E8A-4147-A177-3AD203B41FA5}">
                      <a16:colId xmlns:a16="http://schemas.microsoft.com/office/drawing/2014/main" val="464719346"/>
                    </a:ext>
                  </a:extLst>
                </a:gridCol>
                <a:gridCol w="2167466">
                  <a:extLst>
                    <a:ext uri="{9D8B030D-6E8A-4147-A177-3AD203B41FA5}">
                      <a16:colId xmlns:a16="http://schemas.microsoft.com/office/drawing/2014/main" val="2323065570"/>
                    </a:ext>
                  </a:extLst>
                </a:gridCol>
                <a:gridCol w="1566333">
                  <a:extLst>
                    <a:ext uri="{9D8B030D-6E8A-4147-A177-3AD203B41FA5}">
                      <a16:colId xmlns:a16="http://schemas.microsoft.com/office/drawing/2014/main" val="223127806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305499894"/>
                    </a:ext>
                  </a:extLst>
                </a:gridCol>
                <a:gridCol w="2146398">
                  <a:extLst>
                    <a:ext uri="{9D8B030D-6E8A-4147-A177-3AD203B41FA5}">
                      <a16:colId xmlns:a16="http://schemas.microsoft.com/office/drawing/2014/main" val="7231471"/>
                    </a:ext>
                  </a:extLst>
                </a:gridCol>
                <a:gridCol w="2171601">
                  <a:extLst>
                    <a:ext uri="{9D8B030D-6E8A-4147-A177-3AD203B41FA5}">
                      <a16:colId xmlns:a16="http://schemas.microsoft.com/office/drawing/2014/main" val="877957711"/>
                    </a:ext>
                  </a:extLst>
                </a:gridCol>
              </a:tblGrid>
              <a:tr h="753583"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Entité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 de la subvention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Date 2024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€ / %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Thème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Envoi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0060"/>
                  </a:ext>
                </a:extLst>
              </a:tr>
              <a:tr h="859709"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FFG + ANS </a:t>
                      </a:r>
                      <a:r>
                        <a:rPr lang="fr-FR" sz="900" b="0" i="0" dirty="0">
                          <a:solidFill>
                            <a:srgbClr val="095763"/>
                          </a:solidFill>
                          <a:effectLst/>
                        </a:rPr>
                        <a:t>(Agence National Sport)</a:t>
                      </a:r>
                      <a:endParaRPr lang="fr-FR" sz="105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1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PSF</a:t>
                      </a:r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 : Projet Sportif Fédéral​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Mars/avril​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40% du budget ​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Appel à projet​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Compte asso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268422"/>
                  </a:ext>
                </a:extLst>
              </a:tr>
              <a:tr h="711210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DRAJES 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1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FDVA </a:t>
                      </a:r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: Fond développement asso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Déc/Jan​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it-IT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Mini 1 500€ / Max 7k €​</a:t>
                      </a:r>
                      <a:endParaRPr lang="it-IT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&gt;Financement formation bénévoles​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&gt;Financement actions/projet​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Compte asso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38365"/>
                  </a:ext>
                </a:extLst>
              </a:tr>
              <a:tr h="868759">
                <a:tc vMerge="1">
                  <a:txBody>
                    <a:bodyPr/>
                    <a:lstStyle/>
                    <a:p>
                      <a:pPr algn="l" fontAlgn="base"/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Appel à projet : </a:t>
                      </a:r>
                      <a:r>
                        <a:rPr lang="fr-FR" sz="1600" b="1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aide à l’emploi</a:t>
                      </a:r>
                      <a:endParaRPr lang="fr-FR" sz="1600" b="1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 err="1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Fév</a:t>
                      </a:r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 à avril (sur 3 à 4 ans)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Entre 18 et 60k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Création, consolidation, sport santé, </a:t>
                      </a:r>
                      <a:r>
                        <a:rPr lang="fr-FR" sz="1600" b="0" i="0" dirty="0" err="1">
                          <a:solidFill>
                            <a:srgbClr val="095763"/>
                          </a:solidFill>
                          <a:effectLst/>
                          <a:latin typeface="Segoe UI Light" panose="020B0502040204020203" pitchFamily="34" charset="0"/>
                        </a:rPr>
                        <a:t>handi</a:t>
                      </a:r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Contact SDJES</a:t>
                      </a:r>
                    </a:p>
                  </a:txBody>
                  <a:tcPr marL="86876" marR="86876" marT="43438" marB="4343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735900"/>
                  </a:ext>
                </a:extLst>
              </a:tr>
              <a:tr h="868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Conseil Régional</a:t>
                      </a:r>
                    </a:p>
                    <a:p>
                      <a:pPr algn="l" fontAlgn="base"/>
                      <a:endParaRPr lang="fr-FR" sz="160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Aide aux </a:t>
                      </a:r>
                      <a:r>
                        <a:rPr lang="fr-FR" sz="1600" b="1" i="0" dirty="0">
                          <a:solidFill>
                            <a:srgbClr val="095763"/>
                          </a:solidFill>
                          <a:effectLst/>
                        </a:rPr>
                        <a:t>équipements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Max début avril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Mini 10k / Max 20%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Rénovation gymnase proche école, QPV, ZRR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95763"/>
                          </a:solidFill>
                          <a:effectLst/>
                        </a:rPr>
                        <a:t>@ de la personne en charge </a:t>
                      </a:r>
                      <a:r>
                        <a:rPr lang="fr-FR" sz="1050" b="0" i="0" dirty="0">
                          <a:solidFill>
                            <a:srgbClr val="095763"/>
                          </a:solidFill>
                          <a:effectLst/>
                        </a:rPr>
                        <a:t>(2024 = </a:t>
                      </a:r>
                      <a:r>
                        <a:rPr lang="fr-FR" sz="1050" b="0" dirty="0">
                          <a:solidFill>
                            <a:srgbClr val="095763"/>
                          </a:solidFill>
                        </a:rPr>
                        <a:t>paul.houze@ac-orleans-tours.fr)</a:t>
                      </a:r>
                      <a:endParaRPr lang="fr-FR" sz="1050" b="0" i="0" dirty="0">
                        <a:solidFill>
                          <a:srgbClr val="095763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35653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FE35072-4B93-48B2-9600-62CBF6C79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22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0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B51CCA3-35F0-4353-BA1F-237B4DC92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0221" y="571857"/>
            <a:ext cx="9131558" cy="781082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accent4"/>
                </a:solidFill>
              </a:rPr>
              <a:t>Les aides et subventions</a:t>
            </a:r>
            <a:endParaRPr lang="fr-FR" sz="3200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92C9968-FFDE-499D-AF7D-80E783568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951006"/>
              </p:ext>
            </p:extLst>
          </p:nvPr>
        </p:nvGraphicFramePr>
        <p:xfrm>
          <a:off x="270933" y="1685907"/>
          <a:ext cx="11650132" cy="3486186"/>
        </p:xfrm>
        <a:graphic>
          <a:graphicData uri="http://schemas.openxmlformats.org/drawingml/2006/table">
            <a:tbl>
              <a:tblPr/>
              <a:tblGrid>
                <a:gridCol w="1651001">
                  <a:extLst>
                    <a:ext uri="{9D8B030D-6E8A-4147-A177-3AD203B41FA5}">
                      <a16:colId xmlns:a16="http://schemas.microsoft.com/office/drawing/2014/main" val="464719346"/>
                    </a:ext>
                  </a:extLst>
                </a:gridCol>
                <a:gridCol w="2099733">
                  <a:extLst>
                    <a:ext uri="{9D8B030D-6E8A-4147-A177-3AD203B41FA5}">
                      <a16:colId xmlns:a16="http://schemas.microsoft.com/office/drawing/2014/main" val="232306557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23127806"/>
                    </a:ext>
                  </a:extLst>
                </a:gridCol>
                <a:gridCol w="2133796">
                  <a:extLst>
                    <a:ext uri="{9D8B030D-6E8A-4147-A177-3AD203B41FA5}">
                      <a16:colId xmlns:a16="http://schemas.microsoft.com/office/drawing/2014/main" val="2305499894"/>
                    </a:ext>
                  </a:extLst>
                </a:gridCol>
                <a:gridCol w="2171601">
                  <a:extLst>
                    <a:ext uri="{9D8B030D-6E8A-4147-A177-3AD203B41FA5}">
                      <a16:colId xmlns:a16="http://schemas.microsoft.com/office/drawing/2014/main" val="7231471"/>
                    </a:ext>
                  </a:extLst>
                </a:gridCol>
                <a:gridCol w="2171601">
                  <a:extLst>
                    <a:ext uri="{9D8B030D-6E8A-4147-A177-3AD203B41FA5}">
                      <a16:colId xmlns:a16="http://schemas.microsoft.com/office/drawing/2014/main" val="877957711"/>
                    </a:ext>
                  </a:extLst>
                </a:gridCol>
              </a:tblGrid>
              <a:tr h="753583"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Entité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 de la subvention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Date 2024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€ / %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Thème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600" b="1" i="0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Envoi</a:t>
                      </a:r>
                    </a:p>
                  </a:txBody>
                  <a:tcPr marL="86876" marR="86876" marT="43438" marB="43438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F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0060"/>
                  </a:ext>
                </a:extLst>
              </a:tr>
              <a:tr h="608131"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</a:rPr>
                        <a:t>Conseil Régional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1" i="0" dirty="0" err="1">
                          <a:solidFill>
                            <a:srgbClr val="000000"/>
                          </a:solidFill>
                          <a:effectLst/>
                        </a:rPr>
                        <a:t>CAP’Asso</a:t>
                      </a:r>
                      <a:endParaRPr lang="fr-FR" sz="1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</a:rPr>
                        <a:t>Avant début contrat, ou max 3 mois après</a:t>
                      </a:r>
                    </a:p>
                    <a:p>
                      <a:pPr algn="l" fontAlgn="base"/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</a:rPr>
                        <a:t>6 à 60k en x4 paiements</a:t>
                      </a:r>
                    </a:p>
                    <a:p>
                      <a:pPr algn="l" fontAlgn="base"/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</a:rPr>
                        <a:t>Mini 1 an / max 3 ans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</a:rPr>
                        <a:t>CDI, mi temps minimum, création ou consolidation d’emploi 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capasso@centrevaldeloire.fr</a:t>
                      </a:r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24942"/>
                  </a:ext>
                </a:extLst>
              </a:tr>
              <a:tr h="608131"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</a:rPr>
                        <a:t>Conseil départemental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1" i="0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</a:rPr>
                        <a:t>CD 18, 28, 36, 37, 41, 45</a:t>
                      </a:r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1" i="0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</a:rPr>
                        <a:t>Entre M-3 à 6</a:t>
                      </a:r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</a:rPr>
                        <a:t>​</a:t>
                      </a:r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1" i="0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</a:rPr>
                        <a:t>€ en fonction des thèmes</a:t>
                      </a:r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</a:rPr>
                        <a:t>​</a:t>
                      </a:r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1" i="0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</a:rPr>
                        <a:t>Aide à la licence, organisation de compétition, </a:t>
                      </a:r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  <a:latin typeface="Segoe UI Light" panose="020B0502040204020203" pitchFamily="34" charset="0"/>
                        </a:rPr>
                        <a:t>​</a:t>
                      </a:r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</a:rPr>
                        <a:t>En fonction des CD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66029"/>
                  </a:ext>
                </a:extLst>
              </a:tr>
              <a:tr h="608131">
                <a:tc gridSpan="6">
                  <a:txBody>
                    <a:bodyPr/>
                    <a:lstStyle/>
                    <a:p>
                      <a:pPr algn="l" fontAlgn="base"/>
                      <a:r>
                        <a:rPr lang="fr-FR" sz="1600" b="0" i="0" dirty="0">
                          <a:solidFill>
                            <a:srgbClr val="000000"/>
                          </a:solidFill>
                          <a:effectLst/>
                        </a:rPr>
                        <a:t>Mairie, structures privées, …</a:t>
                      </a: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ase"/>
                      <a:endParaRPr lang="fr-FR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6876" marR="86876" marT="43438" marB="43438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24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388433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FE35072-4B93-48B2-9600-62CBF6C79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22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B51CCA3-35F0-4353-BA1F-237B4DC92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0221" y="571857"/>
            <a:ext cx="9131558" cy="781082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accent4"/>
                </a:solidFill>
              </a:rPr>
              <a:t>Les aides et subventions</a:t>
            </a:r>
            <a:endParaRPr lang="fr-FR" sz="32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FE35072-4B93-48B2-9600-62CBF6C79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22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E2E4AA8-12FF-4D67-B012-231CFE44D0F4}"/>
              </a:ext>
            </a:extLst>
          </p:cNvPr>
          <p:cNvSpPr txBox="1"/>
          <p:nvPr/>
        </p:nvSpPr>
        <p:spPr>
          <a:xfrm>
            <a:off x="2709160" y="6025277"/>
            <a:ext cx="6773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+mj-lt"/>
              </a:rPr>
              <a:t>Contact : </a:t>
            </a:r>
            <a:r>
              <a:rPr lang="fr-FR" dirty="0">
                <a:solidFill>
                  <a:schemeClr val="bg1"/>
                </a:solidFill>
                <a:latin typeface="+mj-lt"/>
                <a:hlinkClick r:id="rId3"/>
              </a:rPr>
              <a:t>clemence.ouedraogo@ffgym.fr</a:t>
            </a:r>
            <a:r>
              <a:rPr lang="fr-FR" dirty="0">
                <a:solidFill>
                  <a:schemeClr val="bg1"/>
                </a:solidFill>
                <a:latin typeface="+mj-lt"/>
              </a:rPr>
              <a:t> / 06 11 54 09 89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080174B-6B8F-4406-989E-1BB91A5FBB10}"/>
              </a:ext>
            </a:extLst>
          </p:cNvPr>
          <p:cNvSpPr txBox="1"/>
          <p:nvPr/>
        </p:nvSpPr>
        <p:spPr>
          <a:xfrm>
            <a:off x="838200" y="2353398"/>
            <a:ext cx="67736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+mj-lt"/>
              </a:rPr>
              <a:t>Les indispensables 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bg1"/>
                </a:solidFill>
                <a:latin typeface="+mj-lt"/>
              </a:rPr>
              <a:t>Projets associatif à jour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bg1"/>
                </a:solidFill>
                <a:latin typeface="+mj-lt"/>
              </a:rPr>
              <a:t>Budget de l’association N + prévisionnel du projet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bg1"/>
                </a:solidFill>
                <a:latin typeface="+mj-lt"/>
              </a:rPr>
              <a:t>Bilan financier N-1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bg1"/>
                </a:solidFill>
                <a:latin typeface="+mj-lt"/>
              </a:rPr>
              <a:t>Dossier de presse / dossier sponsors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bg1"/>
                </a:solidFill>
                <a:latin typeface="+mj-lt"/>
              </a:rPr>
              <a:t>Lettre de demande de lots/sponsors</a:t>
            </a:r>
          </a:p>
        </p:txBody>
      </p:sp>
    </p:spTree>
    <p:extLst>
      <p:ext uri="{BB962C8B-B14F-4D97-AF65-F5344CB8AC3E}">
        <p14:creationId xmlns:p14="http://schemas.microsoft.com/office/powerpoint/2010/main" val="18798462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364_TF78455520" id="{1B6B5A3F-3791-4D91-8BCC-053B27B038BF}" vid="{26B24478-322D-4DF5-BC15-C9CB3253BD4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Analyse de projet, tiré de 24Slides</Template>
  <TotalTime>0</TotalTime>
  <Words>1305</Words>
  <Application>Microsoft Office PowerPoint</Application>
  <PresentationFormat>Grand écran</PresentationFormat>
  <Paragraphs>222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Courier New</vt:lpstr>
      <vt:lpstr>Segoe UI Light</vt:lpstr>
      <vt:lpstr>Times New Roman</vt:lpstr>
      <vt:lpstr>Wingdings</vt:lpstr>
      <vt:lpstr>Thème Office</vt:lpstr>
      <vt:lpstr>Formation comptabilité Jeudi 27 juin 2024</vt:lpstr>
      <vt:lpstr>- Gérer la comptabilité au quotidien - Etablir un bilan financier - Etablir le budget prévisionnel de l’association - Les aides et subventions - Etablir le budget prévisionnel et le bilan d’une action dans le cadre d’une subvention   </vt:lpstr>
      <vt:lpstr>Gérer la comptabilité au quotidien </vt:lpstr>
      <vt:lpstr>Etablir un bilan financier</vt:lpstr>
      <vt:lpstr>Etablir le budget prévisionnel de l’association</vt:lpstr>
      <vt:lpstr>Calcul de l’amortissement</vt:lpstr>
      <vt:lpstr>Les aides et subventions</vt:lpstr>
      <vt:lpstr>Les aides et subventions</vt:lpstr>
      <vt:lpstr>Les aides et subventions</vt:lpstr>
      <vt:lpstr>Etablir le budget prévisionnel et le bilan d’une action dans le cadre d’une subvention</vt:lpstr>
      <vt:lpstr>Présentation PowerPoint</vt:lpstr>
      <vt:lpstr>Présentation PowerPoint</vt:lpstr>
      <vt:lpstr>Présentation PowerPoint</vt:lpstr>
      <vt:lpstr>Présentation PowerPoint</vt:lpstr>
      <vt:lpstr>Questions</vt:lpstr>
      <vt:lpstr>Contact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2024-05-16T10:13:10Z</dcterms:created>
  <dcterms:modified xsi:type="dcterms:W3CDTF">2024-06-27T14:47:04Z</dcterms:modified>
</cp:coreProperties>
</file>